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28"/>
  </p:notesMasterIdLst>
  <p:sldIdLst>
    <p:sldId id="256" r:id="rId2"/>
    <p:sldId id="259" r:id="rId3"/>
    <p:sldId id="291" r:id="rId4"/>
    <p:sldId id="276" r:id="rId5"/>
    <p:sldId id="298" r:id="rId6"/>
    <p:sldId id="278" r:id="rId7"/>
    <p:sldId id="279" r:id="rId8"/>
    <p:sldId id="280" r:id="rId9"/>
    <p:sldId id="273" r:id="rId10"/>
    <p:sldId id="281" r:id="rId11"/>
    <p:sldId id="283" r:id="rId12"/>
    <p:sldId id="284" r:id="rId13"/>
    <p:sldId id="299" r:id="rId14"/>
    <p:sldId id="292" r:id="rId15"/>
    <p:sldId id="282" r:id="rId16"/>
    <p:sldId id="285" r:id="rId17"/>
    <p:sldId id="286" r:id="rId18"/>
    <p:sldId id="293" r:id="rId19"/>
    <p:sldId id="287" r:id="rId20"/>
    <p:sldId id="295" r:id="rId21"/>
    <p:sldId id="296" r:id="rId22"/>
    <p:sldId id="297" r:id="rId23"/>
    <p:sldId id="300" r:id="rId24"/>
    <p:sldId id="288" r:id="rId25"/>
    <p:sldId id="289" r:id="rId26"/>
    <p:sldId id="290" r:id="rId27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10" d="100"/>
          <a:sy n="10" d="100"/>
        </p:scale>
        <p:origin x="1742" y="-12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8E7DD19-AB40-4468-B9D7-BFC7B3E93A38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A1B4B46-0426-4113-B000-C73C93C72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06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415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3850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0739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766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832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0503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307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1830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7050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7799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511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809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5293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082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051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49684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45984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5162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0731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79515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0614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3577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31315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15291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72018-94F5-4A1B-A7AF-30C28AADAC55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632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6143-E03C-4CFD-AFDC-14E5BDEA754C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61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83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202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893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141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0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582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40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53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27966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4209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121767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25558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61633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41998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017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46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201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3868" y="1607739"/>
            <a:ext cx="9475596" cy="2209914"/>
          </a:xfrm>
        </p:spPr>
        <p:txBody>
          <a:bodyPr/>
          <a:lstStyle/>
          <a:p>
            <a:r>
              <a:rPr lang="en-US" sz="6600" dirty="0" err="1"/>
              <a:t>Terroir</a:t>
            </a:r>
            <a:r>
              <a:rPr lang="en-US" sz="6600" dirty="0"/>
              <a:t> and Drought in the Anderson Valley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/>
              <a:t>Zac Robinson</a:t>
            </a:r>
          </a:p>
          <a:p>
            <a:pPr algn="r"/>
            <a:r>
              <a:rPr lang="en-US" dirty="0"/>
              <a:t>April 2022</a:t>
            </a:r>
          </a:p>
        </p:txBody>
      </p:sp>
    </p:spTree>
    <p:extLst>
      <p:ext uri="{BB962C8B-B14F-4D97-AF65-F5344CB8AC3E}">
        <p14:creationId xmlns:p14="http://schemas.microsoft.com/office/powerpoint/2010/main" val="168171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A Different Landscape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0" indent="-533400">
              <a:buNone/>
            </a:pPr>
            <a:r>
              <a:rPr lang="en-US" altLang="en-US" sz="2600" dirty="0"/>
              <a:t>Anderson Valley is physically different from Inland Mendocino</a:t>
            </a:r>
          </a:p>
          <a:p>
            <a:r>
              <a:rPr lang="en-US" altLang="en-US" sz="2600" dirty="0"/>
              <a:t>climate</a:t>
            </a:r>
          </a:p>
          <a:p>
            <a:r>
              <a:rPr lang="en-US" altLang="en-US" sz="2600" dirty="0"/>
              <a:t>terrain / soils</a:t>
            </a:r>
          </a:p>
          <a:p>
            <a:r>
              <a:rPr lang="en-US" altLang="en-US" sz="2600" dirty="0"/>
              <a:t>isolated</a:t>
            </a:r>
          </a:p>
          <a:p>
            <a:r>
              <a:rPr lang="en-US" altLang="en-US" sz="2600" dirty="0"/>
              <a:t>water sources</a:t>
            </a:r>
          </a:p>
          <a:p>
            <a:r>
              <a:rPr lang="en-US" altLang="en-US" sz="2600" dirty="0"/>
              <a:t>presence of endangered species (Coho)</a:t>
            </a:r>
          </a:p>
          <a:p>
            <a:endParaRPr lang="en-US" altLang="en-US" sz="2600" dirty="0"/>
          </a:p>
          <a:p>
            <a:pPr marL="0" indent="0">
              <a:buNone/>
            </a:pPr>
            <a:endParaRPr lang="en-US" altLang="en-US" sz="2600" dirty="0"/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TERROIR</a:t>
            </a:r>
          </a:p>
        </p:txBody>
      </p:sp>
    </p:spTree>
    <p:extLst>
      <p:ext uri="{BB962C8B-B14F-4D97-AF65-F5344CB8AC3E}">
        <p14:creationId xmlns:p14="http://schemas.microsoft.com/office/powerpoint/2010/main" val="222974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46509" y="3089708"/>
            <a:ext cx="2637323" cy="2974207"/>
          </a:xfrm>
        </p:spPr>
        <p:txBody>
          <a:bodyPr/>
          <a:lstStyle/>
          <a:p>
            <a:r>
              <a:rPr lang="en-US" altLang="en-US" dirty="0"/>
              <a:t>Good Rainfall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TERROIR</a:t>
            </a:r>
          </a:p>
        </p:txBody>
      </p:sp>
      <p:pic>
        <p:nvPicPr>
          <p:cNvPr id="5" name="Picture 12" descr="navarro rainfall pat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7"/>
          <a:stretch>
            <a:fillRect/>
          </a:stretch>
        </p:blipFill>
        <p:spPr>
          <a:xfrm>
            <a:off x="3065531" y="397043"/>
            <a:ext cx="7223113" cy="566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10453035" y="397043"/>
            <a:ext cx="76324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000" dirty="0"/>
              <a:t>Source: </a:t>
            </a:r>
            <a:r>
              <a:rPr lang="en-US" altLang="en-US" sz="1000" dirty="0" err="1"/>
              <a:t>Krisweb</a:t>
            </a:r>
            <a:r>
              <a:rPr lang="en-US" altLang="en-US" sz="1000" dirty="0"/>
              <a:t>/Oregon State</a:t>
            </a:r>
          </a:p>
        </p:txBody>
      </p:sp>
    </p:spTree>
    <p:extLst>
      <p:ext uri="{BB962C8B-B14F-4D97-AF65-F5344CB8AC3E}">
        <p14:creationId xmlns:p14="http://schemas.microsoft.com/office/powerpoint/2010/main" val="3940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Vineyards Are Different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0" indent="-533400">
              <a:buNone/>
            </a:pPr>
            <a:r>
              <a:rPr lang="en-US" altLang="en-US" sz="2600" dirty="0"/>
              <a:t>Because AV is physically different, our vineyards look different:</a:t>
            </a:r>
          </a:p>
          <a:p>
            <a:r>
              <a:rPr lang="en-US" altLang="en-US" sz="2600" dirty="0"/>
              <a:t>smaller (median 13 acres)</a:t>
            </a:r>
          </a:p>
          <a:p>
            <a:r>
              <a:rPr lang="en-US" altLang="en-US" sz="2600" dirty="0"/>
              <a:t>hillside</a:t>
            </a:r>
          </a:p>
          <a:p>
            <a:r>
              <a:rPr lang="en-US" altLang="en-US" sz="2600" dirty="0"/>
              <a:t>modern</a:t>
            </a:r>
          </a:p>
          <a:p>
            <a:r>
              <a:rPr lang="en-US" altLang="en-US" sz="2600" dirty="0"/>
              <a:t>singular varietal focus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TERROIR</a:t>
            </a:r>
          </a:p>
        </p:txBody>
      </p:sp>
    </p:spTree>
    <p:extLst>
      <p:ext uri="{BB962C8B-B14F-4D97-AF65-F5344CB8AC3E}">
        <p14:creationId xmlns:p14="http://schemas.microsoft.com/office/powerpoint/2010/main" val="178316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46509" y="3089708"/>
            <a:ext cx="2637323" cy="2974207"/>
          </a:xfrm>
        </p:spPr>
        <p:txBody>
          <a:bodyPr/>
          <a:lstStyle/>
          <a:p>
            <a:r>
              <a:rPr lang="en-US" altLang="en-US" dirty="0"/>
              <a:t>Hillsides,</a:t>
            </a:r>
            <a:br>
              <a:rPr lang="en-US" altLang="en-US" dirty="0"/>
            </a:br>
            <a:r>
              <a:rPr lang="en-US" altLang="en-US" dirty="0"/>
              <a:t>small blocks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TERROIR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5436"/>
          <a:stretch/>
        </p:blipFill>
        <p:spPr>
          <a:xfrm>
            <a:off x="2815119" y="522713"/>
            <a:ext cx="7566888" cy="589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8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What is Water “Security”?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r>
              <a:rPr lang="en-US" altLang="en-US" sz="2600" dirty="0"/>
              <a:t>Water security per United Nations definition</a:t>
            </a:r>
          </a:p>
          <a:p>
            <a:pPr marL="0" indent="-533400">
              <a:buNone/>
            </a:pPr>
            <a:r>
              <a:rPr lang="en-US" altLang="en-US" sz="1600" i="1" dirty="0"/>
              <a:t>“The capacity of a population to safeguard sustainable access to adequate  quantities of acceptable quality water for sustaining livelihoods, human  well-being, and socio-economic development, for ensuring protection against  water-borne pollution and water-related disasters, and for preserving  ecosystems in a climate of peace and political stability.” </a:t>
            </a:r>
          </a:p>
          <a:p>
            <a:pPr marL="533400" indent="-533400">
              <a:buNone/>
            </a:pPr>
            <a:r>
              <a:rPr lang="en-US" altLang="en-US" sz="2600" dirty="0"/>
              <a:t>Water security per this farmer:</a:t>
            </a:r>
          </a:p>
          <a:p>
            <a:pPr marL="533400" indent="-533400">
              <a:buNone/>
            </a:pPr>
            <a:r>
              <a:rPr lang="en-US" altLang="en-US" sz="1600" i="1" dirty="0"/>
              <a:t>“Enough water to farm this year.”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WATER</a:t>
            </a:r>
          </a:p>
          <a:p>
            <a:pPr algn="ctr"/>
            <a:r>
              <a:rPr lang="en-US" b="1" dirty="0"/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0326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Inland Water Security 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r>
              <a:rPr lang="en-US" altLang="en-US" sz="2600" dirty="0"/>
              <a:t>Inland Mendocino water security can include</a:t>
            </a:r>
          </a:p>
          <a:p>
            <a:r>
              <a:rPr lang="en-US" altLang="en-US" sz="2600" dirty="0"/>
              <a:t>surface water diversion</a:t>
            </a:r>
          </a:p>
          <a:p>
            <a:r>
              <a:rPr lang="en-US" altLang="en-US" sz="2600" dirty="0"/>
              <a:t>contract with RRFC</a:t>
            </a:r>
          </a:p>
          <a:p>
            <a:r>
              <a:rPr lang="en-US" altLang="en-US" sz="2600" dirty="0"/>
              <a:t>purple pipe in Ukiah Valley</a:t>
            </a:r>
          </a:p>
          <a:p>
            <a:r>
              <a:rPr lang="en-US" altLang="en-US" sz="2600" dirty="0"/>
              <a:t>Potter Valley project </a:t>
            </a:r>
          </a:p>
          <a:p>
            <a:r>
              <a:rPr lang="en-US" altLang="en-US" sz="2600" dirty="0"/>
              <a:t>wells </a:t>
            </a:r>
          </a:p>
          <a:p>
            <a:r>
              <a:rPr lang="en-US" altLang="en-US" sz="2600" dirty="0"/>
              <a:t>winter collection to ponds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WATER</a:t>
            </a:r>
          </a:p>
          <a:p>
            <a:pPr algn="ctr"/>
            <a:r>
              <a:rPr lang="en-US" b="1" dirty="0"/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56400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Anderson Valley Water Security 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 lnSpcReduction="10000"/>
          </a:bodyPr>
          <a:lstStyle/>
          <a:p>
            <a:pPr marL="533400" indent="-533400">
              <a:buNone/>
            </a:pPr>
            <a:r>
              <a:rPr lang="en-US" altLang="en-US" sz="2600" dirty="0"/>
              <a:t>In Anderson Valley the options for water security </a:t>
            </a:r>
          </a:p>
          <a:p>
            <a:pPr marL="533400" indent="-533400">
              <a:buNone/>
            </a:pPr>
            <a:r>
              <a:rPr lang="en-US" altLang="en-US" sz="2600" dirty="0"/>
              <a:t>are much more limited</a:t>
            </a:r>
          </a:p>
          <a:p>
            <a:r>
              <a:rPr lang="en-US" altLang="en-US" sz="2600" strike="sngStrike" dirty="0"/>
              <a:t>surface water diversion  </a:t>
            </a:r>
          </a:p>
          <a:p>
            <a:r>
              <a:rPr lang="en-US" altLang="en-US" sz="2600" strike="sngStrike" dirty="0"/>
              <a:t>contract with RRFC</a:t>
            </a:r>
          </a:p>
          <a:p>
            <a:r>
              <a:rPr lang="en-US" altLang="en-US" sz="2600" strike="sngStrike" dirty="0"/>
              <a:t>purple pipe in Ukiah Valley</a:t>
            </a:r>
          </a:p>
          <a:p>
            <a:r>
              <a:rPr lang="en-US" altLang="en-US" sz="2600" strike="sngStrike" dirty="0"/>
              <a:t>Potter Valley project </a:t>
            </a:r>
          </a:p>
          <a:p>
            <a:r>
              <a:rPr lang="en-US" altLang="en-US" sz="2600" strike="sngStrike" dirty="0"/>
              <a:t>wells </a:t>
            </a:r>
          </a:p>
          <a:p>
            <a:r>
              <a:rPr lang="en-US" altLang="en-US" sz="2600" dirty="0"/>
              <a:t>winter collection to ponds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WATER</a:t>
            </a:r>
          </a:p>
          <a:p>
            <a:pPr algn="ctr"/>
            <a:r>
              <a:rPr lang="en-US" b="1" dirty="0"/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09298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803189" y="2860429"/>
            <a:ext cx="4442051" cy="2033116"/>
          </a:xfrm>
        </p:spPr>
        <p:txBody>
          <a:bodyPr/>
          <a:lstStyle/>
          <a:p>
            <a:r>
              <a:rPr lang="en-US" altLang="en-US" sz="4000" dirty="0"/>
              <a:t>Analysis of AV Vineyard Water Security</a:t>
            </a:r>
          </a:p>
        </p:txBody>
      </p:sp>
      <p:pic>
        <p:nvPicPr>
          <p:cNvPr id="4" name="Picture 2" descr="C:\Users\jpelletier\AppData\Local\Microsoft\Windows\Temporary Internet Files\Content.Outlook\AA803E0Q\2014-05-08_WaterStorageSupply_Irrigatio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1294" y="232787"/>
            <a:ext cx="4612192" cy="614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587" y="232787"/>
            <a:ext cx="1524000" cy="143732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WATER</a:t>
            </a:r>
          </a:p>
          <a:p>
            <a:pPr algn="ctr"/>
            <a:r>
              <a:rPr lang="en-US" b="1" dirty="0"/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52555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Getting More From Our Ponds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r>
              <a:rPr lang="en-US" altLang="en-US" sz="2600" b="1" dirty="0"/>
              <a:t>Reduce Demand</a:t>
            </a:r>
            <a:r>
              <a:rPr lang="en-US" altLang="en-US" sz="2600" b="1" dirty="0">
                <a:sym typeface="Wingdings" panose="05000000000000000000" pitchFamily="2" charset="2"/>
              </a:rPr>
              <a:t></a:t>
            </a:r>
            <a:endParaRPr lang="en-US" altLang="en-US" sz="2600" b="1" dirty="0"/>
          </a:p>
          <a:p>
            <a:r>
              <a:rPr lang="en-US" altLang="en-US" sz="2600" dirty="0"/>
              <a:t>Irrigation efficiency</a:t>
            </a:r>
          </a:p>
          <a:p>
            <a:r>
              <a:rPr lang="en-US" altLang="en-US" sz="2600" dirty="0"/>
              <a:t>Alternative methods of frost protection</a:t>
            </a:r>
          </a:p>
          <a:p>
            <a:pPr marL="533400" indent="-533400">
              <a:buNone/>
            </a:pPr>
            <a:endParaRPr lang="en-US" altLang="en-US" sz="2600" b="1" dirty="0"/>
          </a:p>
          <a:p>
            <a:pPr marL="533400" indent="-533400">
              <a:buNone/>
            </a:pPr>
            <a:r>
              <a:rPr lang="en-US" altLang="en-US" sz="2600" b="1" dirty="0">
                <a:solidFill>
                  <a:schemeClr val="tx1">
                    <a:lumMod val="50000"/>
                  </a:schemeClr>
                </a:solidFill>
              </a:rPr>
              <a:t>Increase Supply</a:t>
            </a:r>
          </a:p>
          <a:p>
            <a:r>
              <a:rPr lang="en-US" altLang="en-US" sz="2600" dirty="0">
                <a:solidFill>
                  <a:schemeClr val="tx1">
                    <a:lumMod val="50000"/>
                  </a:schemeClr>
                </a:solidFill>
              </a:rPr>
              <a:t>Reduce leakage</a:t>
            </a:r>
          </a:p>
          <a:p>
            <a:r>
              <a:rPr lang="en-US" altLang="en-US" sz="2600" dirty="0">
                <a:solidFill>
                  <a:schemeClr val="tx1">
                    <a:lumMod val="50000"/>
                  </a:schemeClr>
                </a:solidFill>
              </a:rPr>
              <a:t>Reduce evaporation 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REDUCE</a:t>
            </a:r>
          </a:p>
          <a:p>
            <a:pPr algn="ctr"/>
            <a:r>
              <a:rPr lang="en-US" b="1" dirty="0"/>
              <a:t>DEMAND</a:t>
            </a:r>
          </a:p>
        </p:txBody>
      </p:sp>
    </p:spTree>
    <p:extLst>
      <p:ext uri="{BB962C8B-B14F-4D97-AF65-F5344CB8AC3E}">
        <p14:creationId xmlns:p14="http://schemas.microsoft.com/office/powerpoint/2010/main" val="341016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Demand Reduction - Efficiency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r>
              <a:rPr lang="en-US" altLang="en-US" sz="2600" dirty="0"/>
              <a:t>We improve water security when we reduce</a:t>
            </a:r>
          </a:p>
          <a:p>
            <a:pPr marL="533400" indent="-533400">
              <a:buNone/>
            </a:pPr>
            <a:r>
              <a:rPr lang="en-US" altLang="en-US" sz="2600" dirty="0"/>
              <a:t>our demand for water. </a:t>
            </a:r>
          </a:p>
          <a:p>
            <a:r>
              <a:rPr lang="en-US" altLang="en-US" sz="2600" dirty="0"/>
              <a:t>Modern/efficient drip irrigation systems</a:t>
            </a:r>
          </a:p>
          <a:p>
            <a:pPr lvl="1"/>
            <a:r>
              <a:rPr lang="en-US" altLang="en-US" sz="2400" dirty="0"/>
              <a:t>Dual drip lines</a:t>
            </a:r>
          </a:p>
          <a:p>
            <a:pPr lvl="1"/>
            <a:r>
              <a:rPr lang="en-US" altLang="en-US" sz="2400" dirty="0"/>
              <a:t>Soil moisture monitoring</a:t>
            </a:r>
          </a:p>
          <a:p>
            <a:r>
              <a:rPr lang="en-US" altLang="en-US" sz="2600" dirty="0"/>
              <a:t>Precision irrigation</a:t>
            </a:r>
          </a:p>
          <a:p>
            <a:pPr lvl="1"/>
            <a:r>
              <a:rPr lang="en-US" altLang="en-US" sz="2400" dirty="0"/>
              <a:t>Smaller blocks</a:t>
            </a:r>
          </a:p>
          <a:p>
            <a:pPr marL="457200" lvl="1" indent="0">
              <a:buNone/>
            </a:pPr>
            <a:endParaRPr lang="en-US" altLang="en-US" sz="2400" dirty="0"/>
          </a:p>
          <a:p>
            <a:pPr lvl="1"/>
            <a:endParaRPr lang="en-US" altLang="en-US" sz="2400" dirty="0"/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REDUCE</a:t>
            </a:r>
          </a:p>
          <a:p>
            <a:pPr algn="ctr"/>
            <a:r>
              <a:rPr lang="en-US" b="1" dirty="0"/>
              <a:t>DEMAND</a:t>
            </a:r>
          </a:p>
        </p:txBody>
      </p:sp>
    </p:spTree>
    <p:extLst>
      <p:ext uri="{BB962C8B-B14F-4D97-AF65-F5344CB8AC3E}">
        <p14:creationId xmlns:p14="http://schemas.microsoft.com/office/powerpoint/2010/main" val="203190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sz="3200" dirty="0"/>
              <a:t>Demand Reduction – Frost Nights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0" indent="-533400">
              <a:buNone/>
            </a:pPr>
            <a:r>
              <a:rPr lang="en-US" altLang="en-US" sz="2600" dirty="0"/>
              <a:t>Anderson Valley is re-discovering wind machines for light frost events. Installations can be budgeted like a water purchase. One case study:</a:t>
            </a:r>
          </a:p>
          <a:p>
            <a:pPr>
              <a:buFontTx/>
              <a:buChar char="-"/>
            </a:pPr>
            <a:r>
              <a:rPr lang="en-US" altLang="en-US" sz="2600" dirty="0"/>
              <a:t>$100k investment </a:t>
            </a:r>
          </a:p>
          <a:p>
            <a:pPr>
              <a:buFontTx/>
              <a:buChar char="-"/>
            </a:pPr>
            <a:r>
              <a:rPr lang="en-US" altLang="en-US" sz="2600" dirty="0"/>
              <a:t>20 acres </a:t>
            </a:r>
          </a:p>
          <a:p>
            <a:pPr>
              <a:buFontTx/>
              <a:buChar char="-"/>
            </a:pPr>
            <a:r>
              <a:rPr lang="en-US" altLang="en-US" sz="2600" dirty="0"/>
              <a:t>two annual frost events for 10 years</a:t>
            </a:r>
          </a:p>
          <a:p>
            <a:pPr marL="0" indent="0">
              <a:buNone/>
            </a:pPr>
            <a:r>
              <a:rPr lang="en-US" altLang="en-US" sz="2600" dirty="0"/>
              <a:t>= 254 acre feet of water saved </a:t>
            </a:r>
          </a:p>
          <a:p>
            <a:pPr marL="533400" indent="-533400">
              <a:buNone/>
            </a:pPr>
            <a:r>
              <a:rPr lang="en-US" altLang="en-US" sz="2600" dirty="0"/>
              <a:t>=$400/AF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REDUCE</a:t>
            </a:r>
          </a:p>
          <a:p>
            <a:pPr algn="ctr"/>
            <a:r>
              <a:rPr lang="en-US" b="1" dirty="0"/>
              <a:t>DEMAND</a:t>
            </a:r>
          </a:p>
        </p:txBody>
      </p:sp>
    </p:spTree>
    <p:extLst>
      <p:ext uri="{BB962C8B-B14F-4D97-AF65-F5344CB8AC3E}">
        <p14:creationId xmlns:p14="http://schemas.microsoft.com/office/powerpoint/2010/main" val="105849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Getting More From Our Ponds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r>
              <a:rPr lang="en-US" altLang="en-US" sz="2600" b="1" dirty="0">
                <a:solidFill>
                  <a:schemeClr val="tx1">
                    <a:lumMod val="50000"/>
                  </a:schemeClr>
                </a:solidFill>
              </a:rPr>
              <a:t>Demand Reduction</a:t>
            </a:r>
          </a:p>
          <a:p>
            <a:r>
              <a:rPr lang="en-US" altLang="en-US" sz="2600" dirty="0">
                <a:solidFill>
                  <a:schemeClr val="tx1">
                    <a:lumMod val="50000"/>
                  </a:schemeClr>
                </a:solidFill>
              </a:rPr>
              <a:t>Irrigation efficiency</a:t>
            </a:r>
          </a:p>
          <a:p>
            <a:r>
              <a:rPr lang="en-US" altLang="en-US" sz="2600" dirty="0">
                <a:solidFill>
                  <a:schemeClr val="tx1">
                    <a:lumMod val="50000"/>
                  </a:schemeClr>
                </a:solidFill>
              </a:rPr>
              <a:t>Alternative methods of frost protection</a:t>
            </a:r>
          </a:p>
          <a:p>
            <a:pPr marL="533400" indent="-533400">
              <a:buNone/>
            </a:pPr>
            <a:endParaRPr lang="en-US" altLang="en-US" sz="2600" b="1" dirty="0"/>
          </a:p>
          <a:p>
            <a:pPr marL="533400" indent="-533400">
              <a:buNone/>
            </a:pPr>
            <a:r>
              <a:rPr lang="en-US" altLang="en-US" sz="2600" b="1" dirty="0"/>
              <a:t>Increase Supply </a:t>
            </a:r>
            <a:r>
              <a:rPr lang="en-US" altLang="en-US" sz="2600" b="1" dirty="0">
                <a:sym typeface="Wingdings" panose="05000000000000000000" pitchFamily="2" charset="2"/>
              </a:rPr>
              <a:t></a:t>
            </a:r>
            <a:endParaRPr lang="en-US" altLang="en-US" sz="2600" b="1" dirty="0"/>
          </a:p>
          <a:p>
            <a:r>
              <a:rPr lang="en-US" altLang="en-US" sz="2600" dirty="0"/>
              <a:t>Reduce leakage</a:t>
            </a:r>
          </a:p>
          <a:p>
            <a:r>
              <a:rPr lang="en-US" altLang="en-US" sz="2600" dirty="0"/>
              <a:t>Reduce evaporation 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356635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sz="3200" dirty="0"/>
              <a:t>Supply Improvements – Pond Liners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0" indent="-533400">
              <a:buNone/>
            </a:pPr>
            <a:r>
              <a:rPr lang="en-US" altLang="en-US" sz="2600" dirty="0"/>
              <a:t>Projects to reduce pond losses can be budgeted like buying water. One recent liner installation of a 3 AF pond</a:t>
            </a:r>
          </a:p>
          <a:p>
            <a:pPr>
              <a:buFontTx/>
              <a:buChar char="-"/>
            </a:pPr>
            <a:r>
              <a:rPr lang="en-US" altLang="en-US" sz="2600" dirty="0"/>
              <a:t>$60k investment </a:t>
            </a:r>
          </a:p>
          <a:p>
            <a:pPr>
              <a:buFontTx/>
              <a:buChar char="-"/>
            </a:pPr>
            <a:r>
              <a:rPr lang="en-US" altLang="en-US" sz="2600" dirty="0"/>
              <a:t>2 AF annual leakage  </a:t>
            </a:r>
          </a:p>
          <a:p>
            <a:pPr>
              <a:buFontTx/>
              <a:buChar char="-"/>
            </a:pPr>
            <a:r>
              <a:rPr lang="en-US" altLang="en-US" sz="2600" dirty="0"/>
              <a:t>assume 30 years of life</a:t>
            </a:r>
          </a:p>
          <a:p>
            <a:pPr marL="0" indent="0">
              <a:buNone/>
            </a:pPr>
            <a:r>
              <a:rPr lang="en-US" altLang="en-US" sz="2600" dirty="0"/>
              <a:t>= 60 acre feet of water saved </a:t>
            </a:r>
          </a:p>
          <a:p>
            <a:pPr marL="533400" indent="-533400">
              <a:buNone/>
            </a:pPr>
            <a:r>
              <a:rPr lang="en-US" altLang="en-US" sz="2600" dirty="0"/>
              <a:t>=$1000/AF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136773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3985" y="2885768"/>
            <a:ext cx="2033337" cy="3380277"/>
          </a:xfrm>
        </p:spPr>
        <p:txBody>
          <a:bodyPr/>
          <a:lstStyle/>
          <a:p>
            <a:r>
              <a:rPr lang="en-US" altLang="en-US" dirty="0"/>
              <a:t>Old Pond, New Liner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  <p:pic>
        <p:nvPicPr>
          <p:cNvPr id="2050" name="Picture 2" descr="https://lh3.googleusercontent.com/kvYqQozI0vCNWkxtWo3gOJzdJ96F-Zt7RLv-vkiQHYIr6PJe2ZgS_6gY5OSqTCULG-YOXTCoVlOlqjmyccIs6264RTf3vv3Oyb0_okxjN0Z_J-jFoiQx-WHZnebikaybvbYOAumRlFXWyzhIQNxQ-VfitTVnTUxNGJNU9nCoQZHYSUBQJydNDHBqCTpcbnhrX2z3DxDyRyBDb5vncZmmKlfi9DX8X4DaOxkWARaJYbvN4liGkTAxbz01ZXUT3cZQnQL4r4nx3MYCyxIiSQRWS8jexUhYB_XdoVcxp3qv7dceZq_O-7MZ9g4oYCVbe8k56YygGYTFhT0r0GMsxQWXasetvQ_8jVRD-J_Lc3i10z__FhzsgZ5tA3ifm8NeiRw03fUxcpim4cap_pQcanQNXwZcJdfH3e7y8H35cYbIus8ty-8eZhfmNC0ogjmB9diu75DhZgCpeh_dOndRI7fdyg2wD8lPiXMSvDNs73rs2ob9uuYIVXjcQKwwu1Y1hFlJdbvPSIlJSfsYfCJaz2XFbu3l0DONlDtKMQb9ALzINptHrD8-kZqDNhQe5FTf1C55X9D3vD6fwawEzFhTWEphq1VmV8yoARb2mms9nsVf8YNfZspyXUM4n6a3dfSnpVdrZ43pnFRsQIRiiaOrWUVBCT0oxkznJagQr-51Q_04J7BUAfItgVaJx0Sfvn55zZAPW-P-VQpptC5Xiu_EdgN9OFRcYdKb-NI95PXz3FcA2bF3-OflqHKUZdfyFUI5dw=w1080-h810-no?authuse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029" y="562379"/>
            <a:ext cx="7255878" cy="544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06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Evaporative Losses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0" indent="-533400">
              <a:buNone/>
            </a:pPr>
            <a:r>
              <a:rPr lang="en-US" altLang="en-US" sz="2600" dirty="0"/>
              <a:t>In the winery, evaporative losses are “The Devil’s Share.” The same applies to the vineyard.</a:t>
            </a:r>
          </a:p>
          <a:p>
            <a:pPr marL="533400" indent="-533400">
              <a:buNone/>
            </a:pPr>
            <a:endParaRPr lang="en-US" altLang="en-US" sz="2600" b="1" dirty="0"/>
          </a:p>
          <a:p>
            <a:r>
              <a:rPr lang="en-US" altLang="en-US" sz="2600" dirty="0"/>
              <a:t>1/3 inch on a hot breezy summer day! </a:t>
            </a:r>
          </a:p>
          <a:p>
            <a:r>
              <a:rPr lang="en-US" altLang="en-US" sz="2600" dirty="0"/>
              <a:t>3 </a:t>
            </a:r>
            <a:r>
              <a:rPr lang="en-US" altLang="en-US" sz="2600" dirty="0" err="1"/>
              <a:t>ft</a:t>
            </a:r>
            <a:r>
              <a:rPr lang="en-US" altLang="en-US" sz="2600" dirty="0"/>
              <a:t> over a typical summer </a:t>
            </a:r>
          </a:p>
          <a:p>
            <a:r>
              <a:rPr lang="en-US" altLang="en-US" sz="2600" dirty="0"/>
              <a:t>In an example pond this is 34% loss of storage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228998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Evaporation Research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r>
              <a:rPr lang="en-US" altLang="en-US" sz="2600" dirty="0"/>
              <a:t>Evaporation from surface water is controlled </a:t>
            </a:r>
          </a:p>
          <a:p>
            <a:pPr marL="533400" indent="-533400">
              <a:buNone/>
            </a:pPr>
            <a:r>
              <a:rPr lang="en-US" altLang="en-US" sz="2600" dirty="0"/>
              <a:t>by many factors. The simple list includes:</a:t>
            </a:r>
          </a:p>
          <a:p>
            <a:pPr marL="533400" indent="-533400">
              <a:buNone/>
            </a:pPr>
            <a:endParaRPr lang="en-US" altLang="en-US" sz="2600" dirty="0"/>
          </a:p>
          <a:p>
            <a:r>
              <a:rPr lang="en-US" altLang="en-US" sz="2600" dirty="0"/>
              <a:t>Air temp and humidity</a:t>
            </a:r>
          </a:p>
          <a:p>
            <a:r>
              <a:rPr lang="en-US" altLang="en-US" sz="2600" dirty="0"/>
              <a:t>Water temp</a:t>
            </a:r>
          </a:p>
          <a:p>
            <a:r>
              <a:rPr lang="en-US" altLang="en-US" sz="2600" dirty="0"/>
              <a:t>Wind speed</a:t>
            </a:r>
          </a:p>
          <a:p>
            <a:r>
              <a:rPr lang="en-US" altLang="en-US" sz="2600" dirty="0"/>
              <a:t>Reservoir geometry 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247003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Evaporation Research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r>
              <a:rPr lang="en-US" altLang="en-US" sz="2600" dirty="0"/>
              <a:t>Factors we can control for our ponds.</a:t>
            </a:r>
          </a:p>
          <a:p>
            <a:pPr marL="533400" indent="-533400">
              <a:buNone/>
            </a:pPr>
            <a:endParaRPr lang="en-US" altLang="en-US" sz="2600" dirty="0"/>
          </a:p>
          <a:p>
            <a:r>
              <a:rPr lang="en-US" altLang="en-US" sz="2600" strike="sngStrike" dirty="0"/>
              <a:t>Air temp and humidity</a:t>
            </a:r>
          </a:p>
          <a:p>
            <a:r>
              <a:rPr lang="en-US" altLang="en-US" sz="2600" dirty="0"/>
              <a:t>Water temp</a:t>
            </a:r>
          </a:p>
          <a:p>
            <a:r>
              <a:rPr lang="en-US" altLang="en-US" sz="2600" dirty="0"/>
              <a:t>Wind speed</a:t>
            </a:r>
          </a:p>
          <a:p>
            <a:r>
              <a:rPr lang="en-US" altLang="en-US" sz="2600" dirty="0"/>
              <a:t>Reservoir geometry 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34692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Reducing the “Devils Share”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sz="2600" dirty="0"/>
              <a:t>Reduce your surface water temperature</a:t>
            </a:r>
          </a:p>
          <a:p>
            <a:r>
              <a:rPr lang="en-US" altLang="en-US" sz="2600" dirty="0"/>
              <a:t>Shade trees</a:t>
            </a:r>
          </a:p>
          <a:p>
            <a:r>
              <a:rPr lang="en-US" altLang="en-US" sz="2600" dirty="0"/>
              <a:t>Shade cloth</a:t>
            </a:r>
          </a:p>
          <a:p>
            <a:r>
              <a:rPr lang="en-US" altLang="en-US" sz="2600" dirty="0"/>
              <a:t>No dyes!!!</a:t>
            </a:r>
          </a:p>
          <a:p>
            <a:pPr marL="0" indent="0">
              <a:buNone/>
            </a:pPr>
            <a:endParaRPr lang="en-US" altLang="en-US" sz="2600" dirty="0"/>
          </a:p>
          <a:p>
            <a:pPr marL="0" indent="0">
              <a:buNone/>
            </a:pPr>
            <a:r>
              <a:rPr lang="en-US" altLang="en-US" sz="2600" dirty="0"/>
              <a:t>Reduce the wind speed</a:t>
            </a:r>
          </a:p>
          <a:p>
            <a:r>
              <a:rPr lang="en-US" altLang="en-US" sz="2600" dirty="0"/>
              <a:t>Shade trees</a:t>
            </a:r>
          </a:p>
          <a:p>
            <a:r>
              <a:rPr lang="en-US" altLang="en-US" sz="2600" dirty="0"/>
              <a:t>Curtains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49476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Pond Covers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5107075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600" dirty="0"/>
              <a:t>Kick the Devil out of town! Change the geometry of your pond by eliminating the surface area!</a:t>
            </a:r>
          </a:p>
          <a:p>
            <a:r>
              <a:rPr lang="en-US" altLang="en-US" sz="2600" dirty="0"/>
              <a:t>Shade Balls</a:t>
            </a:r>
          </a:p>
          <a:p>
            <a:r>
              <a:rPr lang="en-US" altLang="en-US" sz="2600" dirty="0"/>
              <a:t>Aqua Caps</a:t>
            </a:r>
          </a:p>
          <a:p>
            <a:r>
              <a:rPr lang="en-US" altLang="en-US" sz="2600" dirty="0" err="1"/>
              <a:t>Azolla</a:t>
            </a:r>
            <a:r>
              <a:rPr lang="en-US" altLang="en-US" sz="2600" dirty="0"/>
              <a:t> doesn’t count!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  <p:pic>
        <p:nvPicPr>
          <p:cNvPr id="5126" name="Picture 6" descr="https://upload.wikimedia.org/wikipedia/commons/thumb/7/79/Ivanhoe_Reservoir_view_from_north_2015-10-11.jpg/1024px-Ivanhoe_Reservoir_view_from_north_2015-10-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220" y="1357223"/>
            <a:ext cx="3493305" cy="261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58762"/>
          <a:stretch/>
        </p:blipFill>
        <p:spPr>
          <a:xfrm>
            <a:off x="7602191" y="4038600"/>
            <a:ext cx="3521334" cy="212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6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Pond Covers II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222064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600" dirty="0"/>
              <a:t>Ponds can be sealed with chemical covers</a:t>
            </a:r>
          </a:p>
          <a:p>
            <a:r>
              <a:rPr lang="en-US" altLang="en-US" sz="2600" dirty="0" err="1"/>
              <a:t>WaterSavr</a:t>
            </a:r>
            <a:r>
              <a:rPr lang="en-US" altLang="en-US" sz="2600" dirty="0"/>
              <a:t> – 20% savings with 3 applications per week. With a 5 AF pond this is 1/3 AF of water savings. </a:t>
            </a:r>
          </a:p>
          <a:p>
            <a:r>
              <a:rPr lang="en-US" altLang="en-US" sz="2600" dirty="0" err="1"/>
              <a:t>Aquatain</a:t>
            </a:r>
            <a:r>
              <a:rPr lang="en-US" altLang="en-US" sz="2600" dirty="0"/>
              <a:t> https://aquatain.com</a:t>
            </a:r>
          </a:p>
          <a:p>
            <a:r>
              <a:rPr lang="en-US" altLang="en-US" sz="2600" dirty="0"/>
              <a:t>Vegetable Oil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95401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Pond Covers III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222064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600" dirty="0"/>
              <a:t>Change the geometry: Eliminate half of our surface area with floating “tarps”? Assume:</a:t>
            </a:r>
          </a:p>
          <a:p>
            <a:pPr>
              <a:buFontTx/>
              <a:buChar char="-"/>
            </a:pPr>
            <a:r>
              <a:rPr lang="en-US" altLang="en-US" sz="2600" dirty="0"/>
              <a:t>$2000 to cover half of a 5AF pond </a:t>
            </a:r>
          </a:p>
          <a:p>
            <a:pPr>
              <a:buFontTx/>
              <a:buChar char="-"/>
            </a:pPr>
            <a:r>
              <a:rPr lang="en-US" altLang="en-US" sz="2600" dirty="0"/>
              <a:t>50% evaporation reduction. </a:t>
            </a:r>
          </a:p>
          <a:p>
            <a:pPr>
              <a:buFontTx/>
              <a:buChar char="-"/>
            </a:pPr>
            <a:r>
              <a:rPr lang="en-US" altLang="en-US" sz="2600" dirty="0"/>
              <a:t>Water savings = 0.8AF/annual for 5 years</a:t>
            </a:r>
          </a:p>
          <a:p>
            <a:pPr marL="0" indent="0">
              <a:buNone/>
            </a:pPr>
            <a:r>
              <a:rPr lang="en-US" altLang="en-US" sz="2600" dirty="0"/>
              <a:t>= $500/AF saved.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417755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Partnership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222064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600" dirty="0"/>
              <a:t>Coho as a blessing … introducing farmers to new partnerships for common goals. </a:t>
            </a:r>
          </a:p>
          <a:p>
            <a:pPr lvl="1"/>
            <a:r>
              <a:rPr lang="en-US" altLang="en-US" sz="2400" dirty="0"/>
              <a:t>RCD, Nature Conservancy</a:t>
            </a:r>
          </a:p>
          <a:p>
            <a:pPr lvl="1"/>
            <a:r>
              <a:rPr lang="en-US" altLang="en-US" sz="2400" dirty="0"/>
              <a:t>Projects to build storage</a:t>
            </a:r>
          </a:p>
          <a:p>
            <a:pPr lvl="1"/>
            <a:r>
              <a:rPr lang="en-US" altLang="en-US" sz="2400" dirty="0"/>
              <a:t>Regulatory common sense</a:t>
            </a:r>
          </a:p>
          <a:p>
            <a:pPr lvl="1"/>
            <a:r>
              <a:rPr lang="en-US" altLang="en-US" sz="2400" dirty="0"/>
              <a:t>Connections with grant funding</a:t>
            </a:r>
          </a:p>
          <a:p>
            <a:endParaRPr lang="en-US" altLang="en-US" sz="2600" dirty="0"/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INCREASE</a:t>
            </a:r>
          </a:p>
          <a:p>
            <a:pPr algn="ctr"/>
            <a:r>
              <a:rPr lang="en-US" b="1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153599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Learning From Each Drought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pPr marL="0" indent="-533400">
              <a:buNone/>
            </a:pPr>
            <a:r>
              <a:rPr lang="en-US" altLang="en-US" sz="2600" dirty="0"/>
              <a:t>For Anderson Valley water security might actually be improving with each drought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SUMMARY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100" y="3100968"/>
            <a:ext cx="6553768" cy="345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8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Summary Drought 2022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382000" cy="4114800"/>
          </a:xfrm>
        </p:spPr>
        <p:txBody>
          <a:bodyPr>
            <a:normAutofit/>
          </a:bodyPr>
          <a:lstStyle/>
          <a:p>
            <a:r>
              <a:rPr lang="en-US" altLang="en-US" sz="2600" b="1" u="sng" dirty="0"/>
              <a:t>Unlikely</a:t>
            </a:r>
            <a:r>
              <a:rPr lang="en-US" altLang="en-US" sz="2600" dirty="0"/>
              <a:t> to be a “crisis” in Anderson Valley </a:t>
            </a:r>
          </a:p>
          <a:p>
            <a:r>
              <a:rPr lang="en-US" altLang="en-US" sz="2600" b="1" u="sng" dirty="0"/>
              <a:t>Probably</a:t>
            </a:r>
            <a:r>
              <a:rPr lang="en-US" altLang="en-US" sz="2600" dirty="0"/>
              <a:t> a “</a:t>
            </a:r>
            <a:r>
              <a:rPr lang="en-US" altLang="en-US" sz="2600" dirty="0" err="1"/>
              <a:t>sqeeze</a:t>
            </a:r>
            <a:r>
              <a:rPr lang="en-US" altLang="en-US" sz="2600" dirty="0"/>
              <a:t>” year for some</a:t>
            </a:r>
          </a:p>
          <a:p>
            <a:r>
              <a:rPr lang="en-US" altLang="en-US" sz="2600" b="1" u="sng" dirty="0"/>
              <a:t>Definitely</a:t>
            </a:r>
            <a:r>
              <a:rPr lang="en-US" altLang="en-US" sz="2600" dirty="0"/>
              <a:t> a marketing opportunity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84795" y="1484559"/>
            <a:ext cx="1925057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92766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382000" cy="1143000"/>
          </a:xfrm>
        </p:spPr>
        <p:txBody>
          <a:bodyPr/>
          <a:lstStyle/>
          <a:p>
            <a:r>
              <a:rPr lang="en-US" altLang="en-US" dirty="0"/>
              <a:t>Droughts Make Great Wine</a:t>
            </a:r>
          </a:p>
        </p:txBody>
      </p:sp>
      <p:sp>
        <p:nvSpPr>
          <p:cNvPr id="2" name="Oval 1"/>
          <p:cNvSpPr/>
          <p:nvPr/>
        </p:nvSpPr>
        <p:spPr>
          <a:xfrm rot="20020594">
            <a:off x="-23509" y="1490736"/>
            <a:ext cx="2116694" cy="1027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SUMMARY</a:t>
            </a:r>
          </a:p>
        </p:txBody>
      </p:sp>
      <p:pic>
        <p:nvPicPr>
          <p:cNvPr id="2050" name="Picture 2" descr="https://lh3.googleusercontent.com/pw/AM-JKLXCHtpPzsdyp5z5RYRxvSYx4CMUUtblHQqyaRiQrVAEUjl9K0UuEsXTwJj6b11Pe0-Vq5EpC_jAEkZB3pFMmQbxRRGCUqBZApq4vwD9pa_wXRCeCXr4OCh_bRZsxK7PaSefcEVCdOJKeoGvUugU13zH9w=w1215-h810-no?authuse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294" y="1849734"/>
            <a:ext cx="7116745" cy="474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3731</TotalTime>
  <Words>783</Words>
  <Application>Microsoft Office PowerPoint</Application>
  <PresentationFormat>Widescreen</PresentationFormat>
  <Paragraphs>208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Century Gothic</vt:lpstr>
      <vt:lpstr>Wingdings 3</vt:lpstr>
      <vt:lpstr>Ion</vt:lpstr>
      <vt:lpstr>Terroir and Drought in the Anderson Valley</vt:lpstr>
      <vt:lpstr>A Different Landscape</vt:lpstr>
      <vt:lpstr>Good Rainfall</vt:lpstr>
      <vt:lpstr>Vineyards Are Different</vt:lpstr>
      <vt:lpstr>Hillsides, small blocks</vt:lpstr>
      <vt:lpstr>What is Water “Security”?</vt:lpstr>
      <vt:lpstr>Inland Water Security </vt:lpstr>
      <vt:lpstr>Anderson Valley Water Security </vt:lpstr>
      <vt:lpstr>Analysis of AV Vineyard Water Security</vt:lpstr>
      <vt:lpstr>Getting More From Our Ponds</vt:lpstr>
      <vt:lpstr>Demand Reduction - Efficiency</vt:lpstr>
      <vt:lpstr>Demand Reduction – Frost Nights</vt:lpstr>
      <vt:lpstr>Getting More From Our Ponds</vt:lpstr>
      <vt:lpstr>Supply Improvements – Pond Liners</vt:lpstr>
      <vt:lpstr>Old Pond, New Liner</vt:lpstr>
      <vt:lpstr>Evaporative Losses</vt:lpstr>
      <vt:lpstr>Evaporation Research</vt:lpstr>
      <vt:lpstr>Evaporation Research</vt:lpstr>
      <vt:lpstr>Reducing the “Devils Share”</vt:lpstr>
      <vt:lpstr>Pond Covers</vt:lpstr>
      <vt:lpstr>Pond Covers II</vt:lpstr>
      <vt:lpstr>Pond Covers III</vt:lpstr>
      <vt:lpstr>Partnership</vt:lpstr>
      <vt:lpstr>Learning From Each Drought</vt:lpstr>
      <vt:lpstr>Summary Drought 2022</vt:lpstr>
      <vt:lpstr>Droughts Make Great Wine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Changing Flows in the Navarro</dc:title>
  <dc:creator>Zac</dc:creator>
  <cp:lastModifiedBy>Bernadette Byrne</cp:lastModifiedBy>
  <cp:revision>62</cp:revision>
  <cp:lastPrinted>2022-04-27T23:36:52Z</cp:lastPrinted>
  <dcterms:created xsi:type="dcterms:W3CDTF">2014-11-01T18:00:09Z</dcterms:created>
  <dcterms:modified xsi:type="dcterms:W3CDTF">2022-05-01T14:54:05Z</dcterms:modified>
</cp:coreProperties>
</file>